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5" r:id="rId7"/>
    <p:sldId id="263" r:id="rId8"/>
    <p:sldId id="261" r:id="rId9"/>
    <p:sldId id="264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Proxima Nova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rauf, Kellen J" initials="SKJ" lastIdx="6" clrIdx="0">
    <p:extLst>
      <p:ext uri="{19B8F6BF-5375-455C-9EA6-DF929625EA0E}">
        <p15:presenceInfo xmlns:p15="http://schemas.microsoft.com/office/powerpoint/2012/main" userId="S-1-5-21-1023749926-486503734-929701000-62848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62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594687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00" dirty="0"/>
              <a:t>Your goal should be to create good analysis and documentation of your project and process so others can visit the GitHub Organization and be inspired.</a:t>
            </a:r>
            <a:endParaRPr sz="1000" dirty="0"/>
          </a:p>
        </p:txBody>
      </p:sp>
      <p:sp>
        <p:nvSpPr>
          <p:cNvPr id="72" name="Google Shape;7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5105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2009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4cdc45003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54cdc4500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2346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8837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" name="Google Shape;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6312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7158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8349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3527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3587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roxima Nova"/>
              <a:buNone/>
              <a:defRPr sz="6000" b="1" i="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l="2571" t="12477"/>
          <a:stretch/>
        </p:blipFill>
        <p:spPr>
          <a:xfrm>
            <a:off x="0" y="0"/>
            <a:ext cx="7697738" cy="2250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7800" y="5996357"/>
            <a:ext cx="2743200" cy="606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title"/>
          </p:nvPr>
        </p:nvSpPr>
        <p:spPr>
          <a:xfrm>
            <a:off x="839788" y="19304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roxima Nova"/>
              <a:buNone/>
              <a:defRPr sz="3200" b="1" i="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>
            <a:spLocks noGrp="1"/>
          </p:cNvSpPr>
          <p:nvPr>
            <p:ph type="pic" idx="2"/>
          </p:nvPr>
        </p:nvSpPr>
        <p:spPr>
          <a:xfrm>
            <a:off x="5183188" y="2460625"/>
            <a:ext cx="6172200" cy="3377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body" idx="1"/>
          </p:nvPr>
        </p:nvSpPr>
        <p:spPr>
          <a:xfrm>
            <a:off x="839788" y="3530600"/>
            <a:ext cx="3932237" cy="2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67" name="Google Shape;6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03137" y="-320808"/>
            <a:ext cx="7900875" cy="2571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7800" y="5996357"/>
            <a:ext cx="2743200" cy="606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38200" y="1508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roxima Nova"/>
              <a:buNone/>
              <a:defRPr sz="4400" b="1" i="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863600" y="2884488"/>
            <a:ext cx="10515600" cy="305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0" i="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03137" y="-320808"/>
            <a:ext cx="7900875" cy="2571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7800" y="5996357"/>
            <a:ext cx="2743200" cy="606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03137" y="-320808"/>
            <a:ext cx="7900875" cy="2571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7800" y="5996357"/>
            <a:ext cx="2743200" cy="606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1_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831849" y="1585356"/>
            <a:ext cx="10979151" cy="4256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 i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F8E"/>
              </a:buClr>
              <a:buSzPts val="2000"/>
              <a:buNone/>
              <a:defRPr sz="2000">
                <a:solidFill>
                  <a:srgbClr val="8E8F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F8E"/>
              </a:buClr>
              <a:buSzPts val="1800"/>
              <a:buNone/>
              <a:defRPr sz="1800">
                <a:solidFill>
                  <a:srgbClr val="8E8F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F8E"/>
              </a:buClr>
              <a:buSzPts val="1600"/>
              <a:buNone/>
              <a:defRPr sz="1600">
                <a:solidFill>
                  <a:srgbClr val="8E8F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F8E"/>
              </a:buClr>
              <a:buSzPts val="1600"/>
              <a:buNone/>
              <a:defRPr sz="1600">
                <a:solidFill>
                  <a:srgbClr val="8E8F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F8E"/>
              </a:buClr>
              <a:buSzPts val="1600"/>
              <a:buNone/>
              <a:defRPr sz="1600">
                <a:solidFill>
                  <a:srgbClr val="8E8F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F8E"/>
              </a:buClr>
              <a:buSzPts val="1600"/>
              <a:buNone/>
              <a:defRPr sz="1600">
                <a:solidFill>
                  <a:srgbClr val="8E8F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F8E"/>
              </a:buClr>
              <a:buSzPts val="1600"/>
              <a:buNone/>
              <a:defRPr sz="1600">
                <a:solidFill>
                  <a:srgbClr val="8E8F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F8E"/>
              </a:buClr>
              <a:buSzPts val="1600"/>
              <a:buNone/>
              <a:defRPr sz="1600">
                <a:solidFill>
                  <a:srgbClr val="8E8F8E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4613822" y="550079"/>
            <a:ext cx="7197178" cy="500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Proxima Nova"/>
              <a:buNone/>
              <a:defRPr sz="2800" b="1" i="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0" name="Google Shape;30;p5"/>
          <p:cNvCxnSpPr/>
          <p:nvPr/>
        </p:nvCxnSpPr>
        <p:spPr>
          <a:xfrm>
            <a:off x="2190997" y="1168094"/>
            <a:ext cx="1006433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1" name="Google Shape;31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497" y="96546"/>
            <a:ext cx="4288249" cy="1395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83106" y="6092687"/>
            <a:ext cx="2127894" cy="470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831849" y="2833688"/>
            <a:ext cx="10979151" cy="3008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F8E"/>
              </a:buClr>
              <a:buSzPts val="2000"/>
              <a:buNone/>
              <a:defRPr sz="2000">
                <a:solidFill>
                  <a:srgbClr val="8E8F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F8E"/>
              </a:buClr>
              <a:buSzPts val="1800"/>
              <a:buNone/>
              <a:defRPr sz="1800">
                <a:solidFill>
                  <a:srgbClr val="8E8F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F8E"/>
              </a:buClr>
              <a:buSzPts val="1600"/>
              <a:buNone/>
              <a:defRPr sz="1600">
                <a:solidFill>
                  <a:srgbClr val="8E8F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F8E"/>
              </a:buClr>
              <a:buSzPts val="1600"/>
              <a:buNone/>
              <a:defRPr sz="1600">
                <a:solidFill>
                  <a:srgbClr val="8E8F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F8E"/>
              </a:buClr>
              <a:buSzPts val="1600"/>
              <a:buNone/>
              <a:defRPr sz="1600">
                <a:solidFill>
                  <a:srgbClr val="8E8F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F8E"/>
              </a:buClr>
              <a:buSzPts val="1600"/>
              <a:buNone/>
              <a:defRPr sz="1600">
                <a:solidFill>
                  <a:srgbClr val="8E8F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F8E"/>
              </a:buClr>
              <a:buSzPts val="1600"/>
              <a:buNone/>
              <a:defRPr sz="1600">
                <a:solidFill>
                  <a:srgbClr val="8E8F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F8E"/>
              </a:buClr>
              <a:buSzPts val="1600"/>
              <a:buNone/>
              <a:defRPr sz="1600">
                <a:solidFill>
                  <a:srgbClr val="8E8F8E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2040834" y="1355725"/>
            <a:ext cx="9770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Proxima Nova"/>
              <a:buNone/>
              <a:defRPr sz="2800" b="1" i="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6" name="Google Shape;36;p6"/>
          <p:cNvCxnSpPr/>
          <p:nvPr/>
        </p:nvCxnSpPr>
        <p:spPr>
          <a:xfrm>
            <a:off x="1888435" y="2266122"/>
            <a:ext cx="1065474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7" name="Google Shape;3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03137" y="-320808"/>
            <a:ext cx="7900875" cy="2571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7800" y="5996357"/>
            <a:ext cx="2743200" cy="606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838200" y="2833688"/>
            <a:ext cx="5181600" cy="303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0" i="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2"/>
          </p:nvPr>
        </p:nvSpPr>
        <p:spPr>
          <a:xfrm>
            <a:off x="6172200" y="2833688"/>
            <a:ext cx="5181600" cy="303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0" i="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838200" y="1508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roxima Nova"/>
              <a:buNone/>
              <a:defRPr sz="4400" b="1" i="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03137" y="-320808"/>
            <a:ext cx="7900875" cy="2571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7800" y="5996357"/>
            <a:ext cx="2743200" cy="606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839788" y="2833688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839788" y="3657600"/>
            <a:ext cx="5157787" cy="21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3"/>
          </p:nvPr>
        </p:nvSpPr>
        <p:spPr>
          <a:xfrm>
            <a:off x="6172200" y="2833688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4"/>
          </p:nvPr>
        </p:nvSpPr>
        <p:spPr>
          <a:xfrm>
            <a:off x="6172200" y="3657600"/>
            <a:ext cx="5183188" cy="21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838200" y="1508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roxima Nova"/>
              <a:buNone/>
              <a:defRPr sz="4400" b="1" i="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1" name="Google Shape;51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03137" y="-320808"/>
            <a:ext cx="7900875" cy="2571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7800" y="5996357"/>
            <a:ext cx="2743200" cy="606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838200" y="1508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roxima Nova"/>
              <a:buNone/>
              <a:defRPr sz="4400" b="1" i="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5" name="Google Shape;55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03137" y="-320808"/>
            <a:ext cx="7900875" cy="2571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7800" y="5996357"/>
            <a:ext cx="2743200" cy="606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839788" y="19304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roxima Nova"/>
              <a:buNone/>
              <a:defRPr sz="3200" b="1" i="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body" idx="1"/>
          </p:nvPr>
        </p:nvSpPr>
        <p:spPr>
          <a:xfrm>
            <a:off x="5183188" y="2460626"/>
            <a:ext cx="6172200" cy="334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 b="0" i="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 b="0" i="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 b="0" i="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b="0" i="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b="0" i="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2"/>
          </p:nvPr>
        </p:nvSpPr>
        <p:spPr>
          <a:xfrm>
            <a:off x="839788" y="3530600"/>
            <a:ext cx="3932237" cy="2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61" name="Google Shape;61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03137" y="-320808"/>
            <a:ext cx="7900875" cy="2571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7800" y="5996357"/>
            <a:ext cx="2743200" cy="606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roxima Nova"/>
              <a:buNone/>
              <a:defRPr sz="44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99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12">
            <a:alphaModFix/>
          </a:blip>
          <a:srcRect t="33043" r="70883"/>
          <a:stretch/>
        </p:blipFill>
        <p:spPr>
          <a:xfrm rot="10800000">
            <a:off x="-2" y="2218924"/>
            <a:ext cx="1712859" cy="463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"/>
          <p:cNvPicPr preferRelativeResize="0"/>
          <p:nvPr/>
        </p:nvPicPr>
        <p:blipFill rotWithShape="1">
          <a:blip r:embed="rId13">
            <a:alphaModFix/>
          </a:blip>
          <a:srcRect t="13393" r="65364"/>
          <a:stretch/>
        </p:blipFill>
        <p:spPr>
          <a:xfrm>
            <a:off x="9877419" y="0"/>
            <a:ext cx="2314582" cy="681703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80">
          <p15:clr>
            <a:srgbClr val="F26B43"/>
          </p15:clr>
        </p15:guide>
        <p15:guide id="2" pos="74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gpvan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kubo.com/" TargetMode="External"/><Relationship Id="rId4" Type="http://schemas.openxmlformats.org/officeDocument/2006/relationships/hyperlink" Target="https://www.cfbstrategies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colorado.gov/browse?q=census%20block%20groups&amp;sortBy=relevance" TargetMode="External"/><Relationship Id="rId7" Type="http://schemas.openxmlformats.org/officeDocument/2006/relationships/hyperlink" Target="https://github.com/GoCodeColorado/RegisVoterDatalytic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3.amazonaws.com/data.openaddresses.io/runs/608381/us/co/denver.zip" TargetMode="External"/><Relationship Id="rId5" Type="http://schemas.openxmlformats.org/officeDocument/2006/relationships/hyperlink" Target="https://www.census.gov/topics/population/genealogy/data/2010_surnames.html" TargetMode="External"/><Relationship Id="rId4" Type="http://schemas.openxmlformats.org/officeDocument/2006/relationships/hyperlink" Target="http://coloradovoters.info/download.ht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ctrTitle"/>
          </p:nvPr>
        </p:nvSpPr>
        <p:spPr>
          <a:xfrm>
            <a:off x="298950" y="1914250"/>
            <a:ext cx="11631793" cy="16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sz="5000" dirty="0"/>
              <a:t/>
            </a:r>
            <a:br>
              <a:rPr lang="en-US" sz="5000" dirty="0"/>
            </a:br>
            <a:r>
              <a:rPr lang="en-US" sz="5000" dirty="0" smtClean="0"/>
              <a:t/>
            </a:r>
            <a:br>
              <a:rPr lang="en-US" sz="5000" dirty="0" smtClean="0"/>
            </a:br>
            <a:r>
              <a:rPr lang="en-US" sz="4000" dirty="0" smtClean="0"/>
              <a:t>Colorado Voter History/Demographic </a:t>
            </a:r>
            <a:r>
              <a:rPr lang="en-US" sz="4000" dirty="0"/>
              <a:t>Analysis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3200" dirty="0" smtClean="0"/>
              <a:t>Team </a:t>
            </a:r>
            <a:r>
              <a:rPr lang="en-US" sz="3200" dirty="0" smtClean="0"/>
              <a:t>Regis Voter</a:t>
            </a:r>
            <a:r>
              <a:rPr lang="en-US" sz="3200" dirty="0" smtClean="0"/>
              <a:t> Datalytics</a:t>
            </a:r>
            <a:endParaRPr sz="3200" dirty="0"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1"/>
          </p:nvPr>
        </p:nvSpPr>
        <p:spPr>
          <a:xfrm>
            <a:off x="298950" y="4216199"/>
            <a:ext cx="11512200" cy="22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b="1" dirty="0" smtClean="0"/>
              <a:t>Team Members: </a:t>
            </a:r>
          </a:p>
          <a:p>
            <a:r>
              <a:rPr lang="en-US" dirty="0" err="1"/>
              <a:t>Meng</a:t>
            </a:r>
            <a:r>
              <a:rPr lang="en-US" dirty="0"/>
              <a:t> “Leo” </a:t>
            </a:r>
            <a:r>
              <a:rPr lang="en-US" dirty="0" smtClean="0"/>
              <a:t>Luo – Team Lead</a:t>
            </a:r>
            <a:endParaRPr lang="en-US" b="1" dirty="0" smtClean="0"/>
          </a:p>
          <a:p>
            <a:pPr marL="45720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 smtClean="0"/>
              <a:t>Kellen </a:t>
            </a:r>
            <a:r>
              <a:rPr lang="en-US" dirty="0" err="1" smtClean="0"/>
              <a:t>Sorauf</a:t>
            </a:r>
            <a:endParaRPr lang="en-US" dirty="0" smtClean="0"/>
          </a:p>
          <a:p>
            <a:pPr marL="45720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 smtClean="0"/>
              <a:t>Rich </a:t>
            </a:r>
            <a:r>
              <a:rPr lang="en-US" dirty="0" err="1" smtClean="0"/>
              <a:t>Paschen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title"/>
          </p:nvPr>
        </p:nvSpPr>
        <p:spPr>
          <a:xfrm>
            <a:off x="2112100" y="1820499"/>
            <a:ext cx="9897930" cy="10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Identified</a:t>
            </a:r>
            <a:endParaRPr dirty="0"/>
          </a:p>
        </p:txBody>
      </p:sp>
      <p:sp>
        <p:nvSpPr>
          <p:cNvPr id="81" name="Google Shape;81;p13"/>
          <p:cNvSpPr txBox="1">
            <a:spLocks noGrp="1"/>
          </p:cNvSpPr>
          <p:nvPr>
            <p:ph type="body" idx="1"/>
          </p:nvPr>
        </p:nvSpPr>
        <p:spPr>
          <a:xfrm>
            <a:off x="852714" y="2851599"/>
            <a:ext cx="10515600" cy="3233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342900">
              <a:buSzPts val="1800"/>
              <a:buChar char="-"/>
            </a:pPr>
            <a:r>
              <a:rPr lang="en-US" sz="2400" dirty="0" smtClean="0"/>
              <a:t>Currently, political organizations in Colorado are not easily able to collect and analyze racial data to target voters, donors, or volunteers for their respective campaigns.  </a:t>
            </a:r>
          </a:p>
          <a:p>
            <a:pPr lvl="0" indent="-342900">
              <a:buSzPts val="1800"/>
              <a:buChar char="-"/>
            </a:pPr>
            <a:r>
              <a:rPr lang="en-US" sz="2400" dirty="0" smtClean="0"/>
              <a:t>For smaller organizations, it is a two-fold issue:</a:t>
            </a:r>
          </a:p>
          <a:p>
            <a:pPr lvl="1" indent="-342900">
              <a:buSzPts val="1800"/>
            </a:pPr>
            <a:r>
              <a:rPr lang="en-US" sz="2000" dirty="0" smtClean="0"/>
              <a:t>The cost </a:t>
            </a:r>
            <a:r>
              <a:rPr lang="en-US" sz="2000" dirty="0"/>
              <a:t>to </a:t>
            </a:r>
            <a:r>
              <a:rPr lang="en-US" sz="2000" dirty="0" smtClean="0"/>
              <a:t>use </a:t>
            </a:r>
            <a:r>
              <a:rPr lang="en-US" sz="2000" dirty="0"/>
              <a:t>outside firms offering demographic/voter data </a:t>
            </a:r>
            <a:r>
              <a:rPr lang="en-US" sz="2000" dirty="0" smtClean="0"/>
              <a:t>is prohibitive.</a:t>
            </a:r>
          </a:p>
          <a:p>
            <a:pPr lvl="1" indent="-342900">
              <a:buSzPts val="1800"/>
            </a:pPr>
            <a:r>
              <a:rPr lang="en-US" sz="2000" dirty="0" smtClean="0"/>
              <a:t>It’s difficult to accurately target people who may be most interested in their campaign without this data.   </a:t>
            </a:r>
            <a:endParaRPr sz="2000" dirty="0"/>
          </a:p>
          <a:p>
            <a:pPr marL="1143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endParaRPr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1973249" y="1667624"/>
            <a:ext cx="7025958" cy="1017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Business Decision Maker</a:t>
            </a:r>
            <a:endParaRPr dirty="0"/>
          </a:p>
        </p:txBody>
      </p:sp>
      <p:pic>
        <p:nvPicPr>
          <p:cNvPr id="3" name="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5400000">
            <a:off x="8673788" y="2762403"/>
            <a:ext cx="3554085" cy="19456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616514" y="2518898"/>
            <a:ext cx="838269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sz="2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STAKEHOLDER: </a:t>
            </a:r>
            <a:endParaRPr lang="en-US" sz="2000" dirty="0">
              <a:solidFill>
                <a:schemeClr val="dk1"/>
              </a:solidFill>
              <a:latin typeface="Proxima Nova"/>
              <a:ea typeface="Proxima Nova"/>
              <a:cs typeface="Proxima Nova"/>
            </a:endParaRPr>
          </a:p>
          <a:p>
            <a:pPr marL="457200" indent="-342900">
              <a:lnSpc>
                <a:spcPct val="9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Pete Williams, Technology Director </a:t>
            </a:r>
          </a:p>
          <a:p>
            <a:pPr marL="457200" indent="-342900">
              <a:lnSpc>
                <a:spcPct val="9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Works for the Colorado Democratic Party</a:t>
            </a:r>
          </a:p>
          <a:p>
            <a:pPr marL="114300">
              <a:lnSpc>
                <a:spcPct val="90000"/>
              </a:lnSpc>
              <a:buClr>
                <a:schemeClr val="dk1"/>
              </a:buClr>
              <a:buSzPts val="1800"/>
            </a:pPr>
            <a:endParaRPr lang="en-US" sz="20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14300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sz="2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CURRENT PROBLEMS</a:t>
            </a:r>
          </a:p>
          <a:p>
            <a:pPr marL="457200" indent="-342900">
              <a:lnSpc>
                <a:spcPct val="9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Inability to </a:t>
            </a:r>
            <a:r>
              <a:rPr lang="en-US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identify voter’s race and ethnicity.</a:t>
            </a:r>
          </a:p>
          <a:p>
            <a:pPr marL="457200" indent="-342900">
              <a:lnSpc>
                <a:spcPct val="9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Unable to determine if race/ethnicity was a primary factor when voting. </a:t>
            </a:r>
            <a:endParaRPr lang="en-US" sz="20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indent="-342900">
              <a:lnSpc>
                <a:spcPct val="9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Do not know if targeted racial ad campaigns are effective. </a:t>
            </a:r>
            <a:endParaRPr lang="en-US" sz="20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indent="-342900">
              <a:lnSpc>
                <a:spcPct val="90000"/>
              </a:lnSpc>
              <a:buClr>
                <a:schemeClr val="dk1"/>
              </a:buClr>
              <a:buSzPts val="1800"/>
              <a:buFont typeface="Arial"/>
              <a:buChar char="-"/>
            </a:pPr>
            <a:endParaRPr lang="en-US" sz="20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14300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sz="2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DESIRED SOLUTIONS</a:t>
            </a:r>
            <a:endParaRPr lang="en-US" sz="20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indent="-342900">
              <a:lnSpc>
                <a:spcPct val="9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Comprehensive demographic data to effectively target voters in elections.  </a:t>
            </a:r>
          </a:p>
          <a:p>
            <a:pPr marL="457200" indent="-342900">
              <a:lnSpc>
                <a:spcPct val="9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Increase voter turnout.</a:t>
            </a:r>
          </a:p>
          <a:p>
            <a:pPr marL="457200" indent="-342900">
              <a:lnSpc>
                <a:spcPct val="9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Encourage Colorado residents to speak up and use their vote.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95122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>
            <a:off x="2163449" y="1418163"/>
            <a:ext cx="10515600" cy="10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Competition and Existing Alternatives</a:t>
            </a:r>
            <a:endParaRPr dirty="0"/>
          </a:p>
        </p:txBody>
      </p:sp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>
            <a:off x="536448" y="2267711"/>
            <a:ext cx="10842752" cy="3816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buNone/>
            </a:pPr>
            <a:r>
              <a:rPr lang="en-US" sz="2400" dirty="0"/>
              <a:t>Paid Services that offer targeted marketing campaigns based on demographic and geographic </a:t>
            </a:r>
            <a:r>
              <a:rPr lang="en-US" sz="2400" dirty="0" smtClean="0"/>
              <a:t>information.</a:t>
            </a:r>
            <a:endParaRPr lang="en-US" sz="2400" dirty="0">
              <a:hlinkClick r:id="rId3"/>
            </a:endParaRPr>
          </a:p>
          <a:p>
            <a:pPr lvl="0" indent="-457200">
              <a:buAutoNum type="arabicPeriod"/>
            </a:pPr>
            <a:r>
              <a:rPr lang="en-US" sz="2400" dirty="0" smtClean="0">
                <a:hlinkClick r:id="rId3"/>
              </a:rPr>
              <a:t>NGP Van </a:t>
            </a:r>
            <a:r>
              <a:rPr lang="en-US" sz="2400" dirty="0"/>
              <a:t>- is the leading technology provider </a:t>
            </a:r>
            <a:r>
              <a:rPr lang="en-US" sz="2400" dirty="0" smtClean="0"/>
              <a:t>offering clients </a:t>
            </a:r>
            <a:r>
              <a:rPr lang="en-US" sz="2400" dirty="0"/>
              <a:t>an integrated platform of the best fundraising, compliance, field, organizing, digital, and social networking products</a:t>
            </a:r>
            <a:r>
              <a:rPr lang="en-US" sz="2400" dirty="0" smtClean="0"/>
              <a:t>.</a:t>
            </a:r>
          </a:p>
          <a:p>
            <a:pPr lvl="0" indent="-457200">
              <a:buAutoNum type="arabicPeriod"/>
            </a:pPr>
            <a:r>
              <a:rPr lang="en-US" sz="2400" dirty="0" smtClean="0">
                <a:hlinkClick r:id="rId4"/>
              </a:rPr>
              <a:t>CFB Strategies</a:t>
            </a:r>
            <a:r>
              <a:rPr lang="en-US" sz="2400" dirty="0" smtClean="0"/>
              <a:t> - delivers </a:t>
            </a:r>
            <a:r>
              <a:rPr lang="en-US" sz="2400" dirty="0"/>
              <a:t>data management solutions that allow political campaigns and non-profits around the world to raise money.</a:t>
            </a:r>
          </a:p>
          <a:p>
            <a:pPr lvl="0" indent="-457200">
              <a:buAutoNum type="arabicPeriod"/>
            </a:pPr>
            <a:r>
              <a:rPr lang="en-US" sz="2400" dirty="0" smtClean="0">
                <a:hlinkClick r:id="rId5"/>
              </a:rPr>
              <a:t>Akubo</a:t>
            </a:r>
            <a:r>
              <a:rPr lang="en-US" sz="2400" dirty="0" smtClean="0"/>
              <a:t> - </a:t>
            </a:r>
            <a:r>
              <a:rPr lang="en-US" sz="2400" dirty="0"/>
              <a:t>is a Cloud-based platform to manage fundraising &amp; sales, event registrations, memberships and email </a:t>
            </a:r>
            <a:r>
              <a:rPr lang="en-US" sz="2400" dirty="0" smtClean="0"/>
              <a:t>campaigns.</a:t>
            </a:r>
            <a:endParaRPr lang="en-US" sz="2400" dirty="0" smtClean="0"/>
          </a:p>
          <a:p>
            <a:pPr lvl="0" indent="-457200">
              <a:buAutoNum type="arabicPeriod"/>
            </a:pPr>
            <a:endParaRPr lang="en-US" sz="2400" dirty="0" smtClean="0"/>
          </a:p>
          <a:p>
            <a:pPr marL="457200" lvl="1" indent="0">
              <a:spcBef>
                <a:spcPts val="1000"/>
              </a:spcBef>
              <a:buNone/>
            </a:pP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/>
            </a:r>
            <a:br>
              <a:rPr lang="en-US" sz="2000" dirty="0"/>
            </a:b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2263819" y="1568024"/>
            <a:ext cx="10515600" cy="10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Impact</a:t>
            </a:r>
            <a:endParaRPr dirty="0"/>
          </a:p>
        </p:txBody>
      </p:sp>
      <p:sp>
        <p:nvSpPr>
          <p:cNvPr id="99" name="Google Shape;99;p16"/>
          <p:cNvSpPr txBox="1">
            <a:spLocks noGrp="1"/>
          </p:cNvSpPr>
          <p:nvPr>
            <p:ph type="body" idx="1"/>
          </p:nvPr>
        </p:nvSpPr>
        <p:spPr>
          <a:xfrm>
            <a:off x="854974" y="2430578"/>
            <a:ext cx="10947300" cy="3694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42900">
              <a:buSzPts val="1800"/>
            </a:pPr>
            <a:r>
              <a:rPr lang="en-US" sz="2400" dirty="0" smtClean="0"/>
              <a:t>Impact on Identified Problem</a:t>
            </a:r>
            <a:endParaRPr lang="en-US" sz="2400" dirty="0"/>
          </a:p>
          <a:p>
            <a:pPr lvl="1" indent="-342900">
              <a:buSzPts val="1800"/>
            </a:pPr>
            <a:r>
              <a:rPr lang="en-US" dirty="0"/>
              <a:t>This analysis will impact political and non-profits organizations looking for a cost-friendly solution to targeting voters, volunteers, and donors.</a:t>
            </a:r>
          </a:p>
          <a:p>
            <a:pPr lvl="1" indent="-342900">
              <a:buSzPts val="1800"/>
            </a:pPr>
            <a:r>
              <a:rPr lang="en-US" dirty="0"/>
              <a:t>It also aids in helping organizations identify segments of the population that aren’t registered to vote and target those areas for canvassing and outreach.  </a:t>
            </a:r>
            <a:endParaRPr sz="2400" dirty="0"/>
          </a:p>
          <a:p>
            <a:pPr lvl="1" indent="-342900">
              <a:spcBef>
                <a:spcPts val="600"/>
              </a:spcBef>
              <a:buSzPts val="1800"/>
            </a:pPr>
            <a:r>
              <a:rPr lang="en-US" dirty="0" smtClean="0"/>
              <a:t>It </a:t>
            </a:r>
            <a:r>
              <a:rPr lang="en-US" dirty="0"/>
              <a:t>directly addresses the problem that Pete has with </a:t>
            </a:r>
            <a:r>
              <a:rPr lang="en-US" dirty="0" smtClean="0"/>
              <a:t>identifying </a:t>
            </a:r>
            <a:r>
              <a:rPr lang="en-US" dirty="0"/>
              <a:t>the race/ethnicity of voters and finding potential areas that may help their organization win elections based on this data.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title"/>
          </p:nvPr>
        </p:nvSpPr>
        <p:spPr>
          <a:xfrm>
            <a:off x="863600" y="2101849"/>
            <a:ext cx="10515600" cy="10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Datasets</a:t>
            </a:r>
            <a:endParaRPr dirty="0"/>
          </a:p>
        </p:txBody>
      </p:sp>
      <p:sp>
        <p:nvSpPr>
          <p:cNvPr id="111" name="Google Shape;111;p18"/>
          <p:cNvSpPr txBox="1">
            <a:spLocks noGrp="1"/>
          </p:cNvSpPr>
          <p:nvPr>
            <p:ph type="body" idx="1"/>
          </p:nvPr>
        </p:nvSpPr>
        <p:spPr>
          <a:xfrm>
            <a:off x="863600" y="3132944"/>
            <a:ext cx="10515600" cy="221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dirty="0" smtClean="0">
                <a:hlinkClick r:id="rId3"/>
              </a:rPr>
              <a:t>Census Block Group Data 2013-2019</a:t>
            </a:r>
            <a:r>
              <a:rPr lang="en-US" sz="2000" dirty="0" smtClean="0"/>
              <a:t> – CIM</a:t>
            </a:r>
          </a:p>
          <a:p>
            <a:r>
              <a:rPr lang="en-US" sz="2000" dirty="0" smtClean="0">
                <a:hlinkClick r:id="rId4"/>
              </a:rPr>
              <a:t>Denver County Voters 2014-19 </a:t>
            </a:r>
            <a:r>
              <a:rPr lang="en-US" sz="2000" dirty="0" smtClean="0"/>
              <a:t>– Colorado </a:t>
            </a:r>
            <a:r>
              <a:rPr lang="en-US" sz="2000" dirty="0" smtClean="0"/>
              <a:t>Voters.Info</a:t>
            </a:r>
          </a:p>
          <a:p>
            <a:r>
              <a:rPr lang="en-US" sz="2000" dirty="0" smtClean="0">
                <a:hlinkClick r:id="rId5"/>
              </a:rPr>
              <a:t>Surnames-Census 2010 </a:t>
            </a:r>
            <a:r>
              <a:rPr lang="en-US" sz="2000" dirty="0" smtClean="0"/>
              <a:t>– Census.gov</a:t>
            </a:r>
          </a:p>
          <a:p>
            <a:r>
              <a:rPr lang="en-US" sz="2000" dirty="0" smtClean="0">
                <a:hlinkClick r:id="rId6"/>
              </a:rPr>
              <a:t>Denver Addresses with </a:t>
            </a:r>
            <a:r>
              <a:rPr lang="en-US" sz="2000" dirty="0" err="1" smtClean="0">
                <a:hlinkClick r:id="rId6"/>
              </a:rPr>
              <a:t>Lat</a:t>
            </a:r>
            <a:r>
              <a:rPr lang="en-US" sz="2000" dirty="0" smtClean="0">
                <a:hlinkClick r:id="rId6"/>
              </a:rPr>
              <a:t>/Long- </a:t>
            </a:r>
            <a:r>
              <a:rPr lang="en-US" sz="2000" dirty="0" smtClean="0"/>
              <a:t>OpenAddress.io</a:t>
            </a:r>
          </a:p>
          <a:p>
            <a:r>
              <a:rPr lang="en-US" sz="2000" dirty="0" smtClean="0">
                <a:hlinkClick r:id="rId7"/>
              </a:rPr>
              <a:t>Team Github Page</a:t>
            </a:r>
            <a:endParaRPr lang="en-US" sz="1600" dirty="0"/>
          </a:p>
          <a:p>
            <a:endParaRPr lang="en-US" sz="1600" dirty="0"/>
          </a:p>
          <a:p>
            <a:pPr marL="50800" indent="0">
              <a:buNone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9143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2006600" y="1562353"/>
            <a:ext cx="10515600" cy="741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 smtClean="0"/>
              <a:t>Value Added to Data</a:t>
            </a:r>
            <a:endParaRPr dirty="0"/>
          </a:p>
        </p:txBody>
      </p:sp>
      <p:sp>
        <p:nvSpPr>
          <p:cNvPr id="117" name="Google Shape;117;p19"/>
          <p:cNvSpPr txBox="1">
            <a:spLocks noGrp="1"/>
          </p:cNvSpPr>
          <p:nvPr>
            <p:ph type="body" idx="1"/>
          </p:nvPr>
        </p:nvSpPr>
        <p:spPr>
          <a:xfrm>
            <a:off x="564675" y="2386584"/>
            <a:ext cx="11457300" cy="3557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z="2400" dirty="0" smtClean="0"/>
              <a:t>Census Block Group and Voter Registration Datasets</a:t>
            </a:r>
          </a:p>
          <a:p>
            <a:pPr marL="1200150" lvl="2" indent="-285750"/>
            <a:r>
              <a:rPr lang="en-US" sz="1800" dirty="0" smtClean="0"/>
              <a:t>Combined the two data sets using the address of each registered voter to determined what census block group that address is located. </a:t>
            </a:r>
          </a:p>
          <a:p>
            <a:pPr marL="1657350" lvl="3" indent="-285750"/>
            <a:r>
              <a:rPr lang="en-US" sz="1600" dirty="0" smtClean="0"/>
              <a:t>Generated Lat/Long Coordinates for each registered voter’s address.</a:t>
            </a:r>
          </a:p>
          <a:p>
            <a:pPr marL="1657350" lvl="3" indent="-285750"/>
            <a:r>
              <a:rPr lang="en-US" sz="1600" dirty="0" smtClean="0"/>
              <a:t>By using the centroid of each census block group we were able to determine each address’s corresponding census block group.</a:t>
            </a:r>
          </a:p>
          <a:p>
            <a:pPr marL="1657350" lvl="3" indent="-285750"/>
            <a:r>
              <a:rPr lang="en-US" sz="1600" dirty="0" smtClean="0"/>
              <a:t>This enables our business decision maker to see both registered voters in Colorado and also gives them an accurate idea of the demographic information in that area.</a:t>
            </a:r>
          </a:p>
          <a:p>
            <a:pPr marL="1200150" lvl="2" indent="-285750"/>
            <a:r>
              <a:rPr lang="en-US" sz="1800" dirty="0" smtClean="0"/>
              <a:t>Voter History over the Past 5 Years</a:t>
            </a:r>
          </a:p>
          <a:p>
            <a:pPr marL="1657350" lvl="3" indent="-285750"/>
            <a:r>
              <a:rPr lang="en-US" sz="1600" dirty="0" smtClean="0"/>
              <a:t>Created an aggregate view of the data to explore voter party affiliation.  This can be valuable when trying to target undecided/independent voters or people that have switched parties. </a:t>
            </a:r>
          </a:p>
          <a:p>
            <a:pPr marL="1657350" lvl="3" indent="-285750"/>
            <a:endParaRPr lang="en-US" sz="105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2231275" y="1679799"/>
            <a:ext cx="10515600" cy="10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Implementation</a:t>
            </a:r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body" idx="1"/>
          </p:nvPr>
        </p:nvSpPr>
        <p:spPr>
          <a:xfrm>
            <a:off x="367350" y="2532887"/>
            <a:ext cx="11457300" cy="3498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42900">
              <a:buSzPts val="1800"/>
              <a:buChar char="-"/>
            </a:pPr>
            <a:r>
              <a:rPr lang="en-US" sz="1800" dirty="0" smtClean="0"/>
              <a:t>We used Microsoft Power BI to visualize the final analysis, so that our stakeholder can easily solve the problem of seeing the racial/ethnic information along side voter registration history. 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endParaRPr sz="1400"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 dirty="0" smtClean="0"/>
              <a:t>Repeatability of this Analysis</a:t>
            </a:r>
            <a:endParaRPr lang="en-US" sz="1800" dirty="0"/>
          </a:p>
          <a:p>
            <a:pPr lvl="1" indent="-342900">
              <a:spcBef>
                <a:spcPts val="0"/>
              </a:spcBef>
              <a:buSzPts val="1800"/>
              <a:buChar char="-"/>
            </a:pPr>
            <a:r>
              <a:rPr lang="en-US" sz="1600" dirty="0" smtClean="0"/>
              <a:t>The datasets used are easily accessible through CIM and we have created code that makes the ETL process repeatable.</a:t>
            </a:r>
          </a:p>
          <a:p>
            <a:pPr lvl="1" indent="-342900">
              <a:spcBef>
                <a:spcPts val="0"/>
              </a:spcBef>
              <a:buSzPts val="1800"/>
              <a:buChar char="-"/>
            </a:pPr>
            <a:r>
              <a:rPr lang="en-US" sz="1600" dirty="0" smtClean="0"/>
              <a:t>The desktop version of Microsoft Power BI is free for any organization to use, and does not require technical skills outside of basic Excel concepts. </a:t>
            </a:r>
          </a:p>
          <a:p>
            <a:pPr lvl="1" indent="-342900">
              <a:spcBef>
                <a:spcPts val="0"/>
              </a:spcBef>
              <a:buSzPts val="1800"/>
              <a:buChar char="-"/>
            </a:pPr>
            <a:endParaRPr sz="1400" dirty="0"/>
          </a:p>
          <a:p>
            <a:pPr lvl="1" indent="-342900">
              <a:spcBef>
                <a:spcPts val="0"/>
              </a:spcBef>
              <a:buSzPts val="1800"/>
              <a:buChar char="-"/>
            </a:pPr>
            <a:endParaRPr sz="14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2024888" y="1571497"/>
            <a:ext cx="8929624" cy="1031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Results</a:t>
            </a:r>
            <a:endParaRPr dirty="0"/>
          </a:p>
        </p:txBody>
      </p:sp>
      <p:sp>
        <p:nvSpPr>
          <p:cNvPr id="6" name="TextBox 5"/>
          <p:cNvSpPr txBox="1"/>
          <p:nvPr/>
        </p:nvSpPr>
        <p:spPr>
          <a:xfrm>
            <a:off x="1847088" y="2880360"/>
            <a:ext cx="9107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Live Demo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C19_3slide">
  <a:themeElements>
    <a:clrScheme name="Custom 11">
      <a:dk1>
        <a:srgbClr val="393A38"/>
      </a:dk1>
      <a:lt1>
        <a:srgbClr val="F9F4F0"/>
      </a:lt1>
      <a:dk2>
        <a:srgbClr val="264C58"/>
      </a:dk2>
      <a:lt2>
        <a:srgbClr val="CCC8C1"/>
      </a:lt2>
      <a:accent1>
        <a:srgbClr val="B9413E"/>
      </a:accent1>
      <a:accent2>
        <a:srgbClr val="E1665F"/>
      </a:accent2>
      <a:accent3>
        <a:srgbClr val="CC8234"/>
      </a:accent3>
      <a:accent4>
        <a:srgbClr val="FFC000"/>
      </a:accent4>
      <a:accent5>
        <a:srgbClr val="3A8C70"/>
      </a:accent5>
      <a:accent6>
        <a:srgbClr val="5FB495"/>
      </a:accent6>
      <a:hlink>
        <a:srgbClr val="B9413E"/>
      </a:hlink>
      <a:folHlink>
        <a:srgbClr val="3A8C7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1867</TotalTime>
  <Words>602</Words>
  <Application>Microsoft Office PowerPoint</Application>
  <PresentationFormat>Widescreen</PresentationFormat>
  <Paragraphs>62</Paragraphs>
  <Slides>9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Proxima Nova</vt:lpstr>
      <vt:lpstr>Arial</vt:lpstr>
      <vt:lpstr>GC19_3slide</vt:lpstr>
      <vt:lpstr>  Colorado Voter History/Demographic Analysis Team Regis Voter Datalytics</vt:lpstr>
      <vt:lpstr>Problem Identified</vt:lpstr>
      <vt:lpstr>Business Decision Maker</vt:lpstr>
      <vt:lpstr>Competition and Existing Alternatives</vt:lpstr>
      <vt:lpstr>Impact</vt:lpstr>
      <vt:lpstr>Datasets</vt:lpstr>
      <vt:lpstr>Value Added to Data</vt:lpstr>
      <vt:lpstr>Implementation</vt:lpstr>
      <vt:lpstr>Results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GoCode Colorado 2019 Submission Template</dc:title>
  <dc:creator>Paschen, Richard</dc:creator>
  <cp:lastModifiedBy>Paschen, Richard</cp:lastModifiedBy>
  <cp:revision>42</cp:revision>
  <dcterms:modified xsi:type="dcterms:W3CDTF">2019-04-22T21:03:01Z</dcterms:modified>
</cp:coreProperties>
</file>